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67" r:id="rId14"/>
    <p:sldId id="268" r:id="rId15"/>
    <p:sldId id="269" r:id="rId16"/>
    <p:sldId id="271" r:id="rId17"/>
    <p:sldId id="273" r:id="rId18"/>
    <p:sldId id="282" r:id="rId19"/>
    <p:sldId id="276" r:id="rId20"/>
    <p:sldId id="277" r:id="rId21"/>
    <p:sldId id="278" r:id="rId22"/>
    <p:sldId id="279" r:id="rId23"/>
    <p:sldId id="274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-1221" y="-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BD383-960F-4311-92C8-B2CD992ECA1E}" type="datetimeFigureOut">
              <a:rPr lang="en-US" smtClean="0"/>
              <a:pPr/>
              <a:t>7/9/2015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CC242-A0D7-4B80-A96C-75E8B1ABC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0526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Flickr</a:t>
            </a:r>
            <a:r>
              <a:rPr lang="en-US" dirty="0" smtClean="0"/>
              <a:t> doesn’t have “albums”, according to https://www.flickr.com/help/forum/en-us/72157627000518879/ , just ‘sets’, ‘groups’, ‘galleries’, and ‘collections’. </a:t>
            </a:r>
            <a:r>
              <a:rPr lang="en-US" dirty="0" err="1" smtClean="0"/>
              <a:t>McAuley</a:t>
            </a:r>
            <a:r>
              <a:rPr lang="en-US" baseline="0" dirty="0" smtClean="0"/>
              <a:t> ignored sets because, I think, since they only contain User A’s photos, there’s no social aspect, and ‘collections’ are for paying users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C242-A0D7-4B80-A96C-75E8B1ABCB2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</a:t>
            </a:r>
            <a:r>
              <a:rPr lang="en-US" baseline="0" dirty="0" smtClean="0"/>
              <a:t> images can have more than one label; the annotators did not assign a single “dominant” label to the image but instead recorded if any of the 24 labels were present.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C242-A0D7-4B80-A96C-75E8B1ABCB2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“classifier” outputs are unrelated</a:t>
            </a:r>
            <a:r>
              <a:rPr lang="en-US" baseline="0" dirty="0" smtClean="0"/>
              <a:t> to the 24-element label set. They will be the output of various real-world object detectors </a:t>
            </a:r>
            <a:r>
              <a:rPr lang="en-US" baseline="0" dirty="0" err="1" smtClean="0"/>
              <a:t>Kitware</a:t>
            </a:r>
            <a:r>
              <a:rPr lang="en-US" baseline="0" dirty="0" smtClean="0"/>
              <a:t> has developed on other programs, for example: vehicle detectors, person detectors,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2CC242-A0D7-4B80-A96C-75E8B1ABCB2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B64B42-97C5-4E7F-A046-9ABFB24F4647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6449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A0EC12-4566-4CE0-B247-A2A993FCE100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7197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685CE-C5FB-40C9-BA61-348FC7272552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759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Distribution Unlimited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1143000"/>
            <a:ext cx="8305800" cy="5334000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18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>
              <a:buFont typeface="Arial" pitchFamily="34" charset="0"/>
              <a:buChar char="•"/>
              <a:defRPr sz="1600"/>
            </a:lvl2pPr>
            <a:lvl3pPr marL="1143000" indent="-228600">
              <a:buFont typeface="Arial" pitchFamily="34" charset="0"/>
              <a:buChar char="•"/>
              <a:defRPr sz="1400"/>
            </a:lvl3pPr>
            <a:lvl4pPr marL="1600200" indent="-228600">
              <a:buFont typeface="Arial" pitchFamily="34" charset="0"/>
              <a:buChar char="•"/>
              <a:defRPr sz="1300"/>
            </a:lvl4pPr>
            <a:lvl5pPr marL="2057400" indent="-228600">
              <a:buFont typeface="Arial" pitchFamily="34" charset="0"/>
              <a:buChar char="•"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90601" y="151418"/>
            <a:ext cx="6934200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69" y="68859"/>
            <a:ext cx="1085438" cy="6550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022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144205-5CF7-4997-A8A7-73185C3E51BD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933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118C28-9CF9-4F09-994F-3AF8E3C8B50E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5705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B91938F-9454-4F6C-ACB2-DD81AA9A83F6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936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89D24A-2359-461F-AF40-1ADDF63DBEFE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913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2811A03-8C0D-446E-B071-DE28A83022E6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4048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4FCF0CD-5D8E-4B83-9302-B220564DA9C3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875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763469-E329-44C8-A8C3-F8F5F3287007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345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4B2C831-ADF7-4486-8C19-48EB1D12687C}" type="datetime1">
              <a:rPr lang="en-US" smtClean="0"/>
              <a:pPr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7AE4108-064F-4050-AAE5-C40EA46DD4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571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19200"/>
            <a:ext cx="8686800" cy="491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9716" y="6550026"/>
            <a:ext cx="5510784" cy="2984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r>
              <a:rPr lang="en-US" smtClean="0"/>
              <a:t>Distribution Unlimited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2430" y="6553200"/>
            <a:ext cx="762000" cy="29210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rgbClr val="898989"/>
                </a:solidFill>
                <a:latin typeface="Tahoma" charset="0"/>
              </a:defRPr>
            </a:lvl1pPr>
          </a:lstStyle>
          <a:p>
            <a:pPr>
              <a:defRPr/>
            </a:pPr>
            <a:fld id="{231CC523-8BC6-4921-807A-66BD262F34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 bwMode="auto">
          <a:xfrm>
            <a:off x="903890" y="97220"/>
            <a:ext cx="713627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558" y="59284"/>
            <a:ext cx="692206" cy="692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8" y="6134702"/>
            <a:ext cx="692206" cy="692206"/>
          </a:xfrm>
          <a:prstGeom prst="rect">
            <a:avLst/>
          </a:prstGeom>
        </p:spPr>
      </p:pic>
      <p:pic>
        <p:nvPicPr>
          <p:cNvPr id="1026" name="Picture 2" descr="http://www.kitware.com/img/small_logo_over.png"/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867" t="13664" r="9333" b="13664"/>
          <a:stretch/>
        </p:blipFill>
        <p:spPr bwMode="auto">
          <a:xfrm>
            <a:off x="914400" y="6203923"/>
            <a:ext cx="1385316" cy="553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69" y="68859"/>
            <a:ext cx="1085438" cy="6550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329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 Problem 6:</a:t>
            </a:r>
            <a:br>
              <a:rPr lang="en-US" dirty="0" smtClean="0"/>
            </a:br>
            <a:r>
              <a:rPr lang="en-US" dirty="0" smtClean="0"/>
              <a:t>Image Labeling on Flickr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Tom Dietterich, Oregon State</a:t>
            </a:r>
          </a:p>
          <a:p>
            <a:r>
              <a:rPr lang="en-US" dirty="0" smtClean="0"/>
              <a:t>Chad Scherrer, Galois</a:t>
            </a:r>
          </a:p>
          <a:p>
            <a:r>
              <a:rPr lang="en-US" dirty="0" smtClean="0"/>
              <a:t>Roddy Collins, </a:t>
            </a:r>
            <a:r>
              <a:rPr lang="en-US" dirty="0" err="1" smtClean="0"/>
              <a:t>Kitware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0904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Penalized MLE</a:t>
            </a:r>
          </a:p>
          <a:p>
            <a:r>
              <a:rPr lang="en-US" dirty="0" smtClean="0"/>
              <a:t>Penalized maximum margin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20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Subsets of MIRFLICKR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MIRFLIKR (</a:t>
            </a:r>
            <a:r>
              <a:rPr lang="en-US" dirty="0" err="1" smtClean="0"/>
              <a:t>Huiskes</a:t>
            </a:r>
            <a:r>
              <a:rPr lang="en-US" dirty="0" smtClean="0"/>
              <a:t> &amp; Lew, 2008): 25,000 images</a:t>
            </a:r>
          </a:p>
          <a:p>
            <a:r>
              <a:rPr lang="en-US" dirty="0" smtClean="0"/>
              <a:t>Subset of 14,600 images selected by </a:t>
            </a:r>
            <a:r>
              <a:rPr lang="en-US" dirty="0" err="1" smtClean="0"/>
              <a:t>McAuley</a:t>
            </a:r>
            <a:r>
              <a:rPr lang="en-US" dirty="0" smtClean="0"/>
              <a:t> et al., 2012.</a:t>
            </a:r>
          </a:p>
          <a:p>
            <a:r>
              <a:rPr lang="en-US" dirty="0" smtClean="0"/>
              <a:t>CP6 will use a subset of 12,690 images (due to licensing and logistical issues)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5529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figure_2.png"/>
          <p:cNvPicPr/>
          <p:nvPr/>
        </p:nvPicPr>
        <p:blipFill>
          <a:blip r:embed="rId2" cstate="print"/>
          <a:srcRect l="6192" t="6799" r="8370" b="-3116"/>
          <a:stretch>
            <a:fillRect/>
          </a:stretch>
        </p:blipFill>
        <p:spPr>
          <a:xfrm>
            <a:off x="646671" y="1282065"/>
            <a:ext cx="7848600" cy="450913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9707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Co-occurrence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figure_1.png"/>
          <p:cNvPicPr>
            <a:picLocks noChangeAspect="1"/>
          </p:cNvPicPr>
          <p:nvPr/>
        </p:nvPicPr>
        <p:blipFill rotWithShape="1">
          <a:blip r:embed="rId2" cstate="print"/>
          <a:srcRect l="3642" r="11667" b="7490"/>
          <a:stretch/>
        </p:blipFill>
        <p:spPr>
          <a:xfrm>
            <a:off x="1828800" y="1219200"/>
            <a:ext cx="5334000" cy="493446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4064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Train/Test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441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Train/test split based on image date (Dec 2007)</a:t>
            </a:r>
          </a:p>
          <a:p>
            <a:pPr lvl="1"/>
            <a:r>
              <a:rPr lang="en-US" dirty="0" smtClean="0"/>
              <a:t>Images without date information will be randomly split</a:t>
            </a:r>
          </a:p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Phase 1 (July 2015 </a:t>
            </a:r>
            <a:r>
              <a:rPr lang="en-US" dirty="0" smtClean="0">
                <a:sym typeface="Wingdings" panose="05000000000000000000" pitchFamily="2" charset="2"/>
              </a:rPr>
              <a:t>January 2016)</a:t>
            </a:r>
          </a:p>
          <a:p>
            <a:pPr lvl="2"/>
            <a:r>
              <a:rPr lang="en-US" dirty="0" smtClean="0"/>
              <a:t>images without the “structures” tag (most common): 7269 images</a:t>
            </a:r>
          </a:p>
          <a:p>
            <a:pPr lvl="1"/>
            <a:r>
              <a:rPr lang="en-US" dirty="0" smtClean="0"/>
              <a:t>Phase 2 (January 2016 </a:t>
            </a:r>
            <a:r>
              <a:rPr lang="en-US" dirty="0" smtClean="0">
                <a:sym typeface="Wingdings" panose="05000000000000000000" pitchFamily="2" charset="2"/>
              </a:rPr>
              <a:t>July 2016)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all images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round1-round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575486"/>
            <a:ext cx="4343400" cy="398711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67457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Mean Average Precision (</a:t>
                </a:r>
                <a:r>
                  <a:rPr lang="en-US" dirty="0" err="1" smtClean="0"/>
                  <a:t>mAP</a:t>
                </a:r>
                <a:r>
                  <a:rPr lang="en-US" dirty="0" smtClean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Precision computed at each true positive in descending ranked list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Computed per label + averaged across labels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/>
                  <a:t>Balanced Error </a:t>
                </a:r>
                <a:r>
                  <a:rPr lang="en-US" dirty="0" smtClean="0"/>
                  <a:t>Rate (per label)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/>
                        <m:t>Δ</m:t>
                      </m:r>
                      <m:r>
                        <a:rPr lang="en-US" sz="2000" i="1"/>
                        <m:t>= </m:t>
                      </m:r>
                      <m:f>
                        <m:fPr>
                          <m:ctrlPr>
                            <a:rPr lang="en-US" sz="2000" i="1"/>
                          </m:ctrlPr>
                        </m:fPr>
                        <m:num>
                          <m:r>
                            <a:rPr lang="en-US" sz="2000" i="1"/>
                            <m:t>1</m:t>
                          </m:r>
                        </m:num>
                        <m:den>
                          <m:r>
                            <a:rPr lang="en-US" sz="2000" i="1"/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/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𝐹𝑃𝑅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𝐹𝑁𝑅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40005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𝐹𝑃𝑅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false positive rate = fraction of ground truth negatives misclassified as positive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𝐹𝑁𝑅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false negative rate = fraction of ground truth positives misclassified as negative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185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794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size (lines of code after excluding comments and white space)</a:t>
            </a:r>
          </a:p>
          <a:p>
            <a:r>
              <a:rPr lang="en-US" dirty="0"/>
              <a:t>Computational cost: execution time and peak memory</a:t>
            </a:r>
          </a:p>
          <a:p>
            <a:r>
              <a:rPr lang="en-US" dirty="0" smtClean="0"/>
              <a:t>Qualitative: Modularity of solution (e.g., ease of changing features in the potential functions)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7341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Distribution Unlimited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Challenge Problem Dimensions</a:t>
            </a:r>
            <a:endParaRPr lang="en-US" sz="2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98378" y="1066800"/>
            <a:ext cx="990600" cy="5302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Domain Class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77000" y="1066801"/>
            <a:ext cx="1219200" cy="5302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Query Structure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676401"/>
            <a:ext cx="117029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DoD</a:t>
            </a:r>
            <a:r>
              <a:rPr lang="en-US" sz="1200" dirty="0" smtClean="0"/>
              <a:t>-related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ISR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C3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 smtClean="0"/>
              <a:t>Intelligence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" y="3011270"/>
            <a:ext cx="14859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" y="3773270"/>
            <a:ext cx="16764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Medicine and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Bird migration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Brain segmentation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24700" y="1676401"/>
            <a:ext cx="1790700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Query Type: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Marginal MAP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Expectation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Posterior </a:t>
            </a:r>
            <a:r>
              <a:rPr lang="en-US" dirty="0" smtClean="0"/>
              <a:t>Distribution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Posterior Summary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Anomalies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4700" y="3308994"/>
            <a:ext cx="17907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Query Timing: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One </a:t>
            </a:r>
            <a:r>
              <a:rPr lang="en-US" b="1" u="sng" dirty="0" smtClean="0"/>
              <a:t>shot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Amortized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Tracking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24700" y="4306669"/>
            <a:ext cx="17907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/>
              <a:t>Operational Tempo: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Slow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4700" y="5120148"/>
            <a:ext cx="17907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dirty="0" err="1"/>
              <a:t>Stationarity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Stationary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Both</a:t>
            </a:r>
          </a:p>
        </p:txBody>
      </p:sp>
      <p:cxnSp>
        <p:nvCxnSpPr>
          <p:cNvPr id="24" name="Straight Arrow Connector 28"/>
          <p:cNvCxnSpPr>
            <a:endCxn id="14" idx="1"/>
          </p:cNvCxnSpPr>
          <p:nvPr/>
        </p:nvCxnSpPr>
        <p:spPr bwMode="auto">
          <a:xfrm rot="16200000" flipH="1">
            <a:off x="253957" y="1768523"/>
            <a:ext cx="673188" cy="342898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8"/>
          <p:cNvCxnSpPr>
            <a:endCxn id="15" idx="1"/>
          </p:cNvCxnSpPr>
          <p:nvPr/>
        </p:nvCxnSpPr>
        <p:spPr bwMode="auto">
          <a:xfrm rot="16200000" flipH="1">
            <a:off x="-274980" y="2297456"/>
            <a:ext cx="1731060" cy="342900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8"/>
          <p:cNvCxnSpPr>
            <a:endCxn id="16" idx="1"/>
          </p:cNvCxnSpPr>
          <p:nvPr/>
        </p:nvCxnSpPr>
        <p:spPr bwMode="auto">
          <a:xfrm rot="16200000" flipH="1">
            <a:off x="-659156" y="2675280"/>
            <a:ext cx="2499412" cy="342900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2" name="Group 51"/>
          <p:cNvGrpSpPr/>
          <p:nvPr/>
        </p:nvGrpSpPr>
        <p:grpSpPr>
          <a:xfrm>
            <a:off x="2133600" y="1066801"/>
            <a:ext cx="2196152" cy="4085303"/>
            <a:chOff x="2209800" y="1066801"/>
            <a:chExt cx="2196152" cy="4085303"/>
          </a:xfrm>
        </p:grpSpPr>
        <p:sp>
          <p:nvSpPr>
            <p:cNvPr id="8" name="Rounded Rectangle 7"/>
            <p:cNvSpPr/>
            <p:nvPr/>
          </p:nvSpPr>
          <p:spPr>
            <a:xfrm>
              <a:off x="2209800" y="1066801"/>
              <a:ext cx="1162050" cy="53022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Data Structure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50844" y="1679578"/>
              <a:ext cx="1181100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Types: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Continuous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Discrete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/>
                <a:t>Hybrid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37196" y="2633447"/>
              <a:ext cx="1181100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Structure: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Vector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 smtClean="0"/>
                <a:t>Relational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 smtClean="0"/>
                <a:t>Sequence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5156" y="3582444"/>
              <a:ext cx="1360796" cy="15696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Content: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Signals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Counts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 err="1"/>
                <a:t>Tracklets</a:t>
              </a:r>
              <a:endParaRPr lang="en-US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 smtClean="0"/>
                <a:t>Text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 smtClean="0"/>
                <a:t>Images</a:t>
              </a:r>
              <a:endParaRPr lang="en-US" b="1" u="sng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3D MRI images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Aircraft tracks</a:t>
              </a:r>
            </a:p>
          </p:txBody>
        </p:sp>
        <p:cxnSp>
          <p:nvCxnSpPr>
            <p:cNvPr id="27" name="Straight Arrow Connector 28"/>
            <p:cNvCxnSpPr>
              <a:endCxn id="11" idx="1"/>
            </p:cNvCxnSpPr>
            <p:nvPr/>
          </p:nvCxnSpPr>
          <p:spPr bwMode="auto">
            <a:xfrm rot="16200000" flipH="1">
              <a:off x="2631320" y="1675553"/>
              <a:ext cx="485346" cy="353702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Arrow Connector 28"/>
            <p:cNvCxnSpPr>
              <a:endCxn id="12" idx="1"/>
            </p:cNvCxnSpPr>
            <p:nvPr/>
          </p:nvCxnSpPr>
          <p:spPr bwMode="auto">
            <a:xfrm rot="16200000" flipH="1">
              <a:off x="2147562" y="2159311"/>
              <a:ext cx="1439215" cy="340054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Arrow Connector 28"/>
            <p:cNvCxnSpPr>
              <a:endCxn id="13" idx="1"/>
            </p:cNvCxnSpPr>
            <p:nvPr/>
          </p:nvCxnSpPr>
          <p:spPr bwMode="auto">
            <a:xfrm rot="16200000" flipH="1">
              <a:off x="1574208" y="2896326"/>
              <a:ext cx="2593882" cy="348014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" name="Group 52"/>
          <p:cNvGrpSpPr/>
          <p:nvPr/>
        </p:nvGrpSpPr>
        <p:grpSpPr>
          <a:xfrm>
            <a:off x="4357048" y="1066801"/>
            <a:ext cx="2057400" cy="4038599"/>
            <a:chOff x="4267200" y="1066801"/>
            <a:chExt cx="2057400" cy="4038599"/>
          </a:xfrm>
        </p:grpSpPr>
        <p:sp>
          <p:nvSpPr>
            <p:cNvPr id="9" name="Rounded Rectangle 8"/>
            <p:cNvSpPr/>
            <p:nvPr/>
          </p:nvSpPr>
          <p:spPr>
            <a:xfrm>
              <a:off x="4267200" y="1066801"/>
              <a:ext cx="1084144" cy="53022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Model Structure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18312" y="1676401"/>
              <a:ext cx="11811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Directed?: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Directed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/>
                <a:t>Undirected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18312" y="2554070"/>
              <a:ext cx="1406288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Parametric?: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/>
                <a:t>Parametric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Nonparametric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18312" y="3432077"/>
              <a:ext cx="1314450" cy="83099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/>
                <a:t># of </a:t>
              </a:r>
              <a:r>
                <a:rPr lang="en-US" dirty="0" smtClean="0"/>
                <a:t>Objects or Entities</a:t>
              </a:r>
              <a:r>
                <a:rPr lang="en-US" dirty="0"/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/>
                <a:t>Fixed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Variable</a:t>
              </a:r>
            </a:p>
          </p:txBody>
        </p:sp>
        <p:cxnSp>
          <p:nvCxnSpPr>
            <p:cNvPr id="30" name="Straight Arrow Connector 28"/>
            <p:cNvCxnSpPr>
              <a:endCxn id="17" idx="1"/>
            </p:cNvCxnSpPr>
            <p:nvPr/>
          </p:nvCxnSpPr>
          <p:spPr bwMode="auto">
            <a:xfrm rot="16200000" flipH="1">
              <a:off x="4588338" y="1669593"/>
              <a:ext cx="389836" cy="270111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Arrow Connector 28"/>
            <p:cNvCxnSpPr>
              <a:endCxn id="18" idx="1"/>
            </p:cNvCxnSpPr>
            <p:nvPr/>
          </p:nvCxnSpPr>
          <p:spPr bwMode="auto">
            <a:xfrm rot="16200000" flipH="1">
              <a:off x="4207337" y="2166261"/>
              <a:ext cx="1151838" cy="270111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28"/>
            <p:cNvCxnSpPr>
              <a:endCxn id="19" idx="1"/>
            </p:cNvCxnSpPr>
            <p:nvPr/>
          </p:nvCxnSpPr>
          <p:spPr bwMode="auto">
            <a:xfrm rot="16200000" flipH="1">
              <a:off x="3755503" y="2684767"/>
              <a:ext cx="2055506" cy="270112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TextBox 36"/>
            <p:cNvSpPr txBox="1"/>
            <p:nvPr/>
          </p:nvSpPr>
          <p:spPr>
            <a:xfrm>
              <a:off x="4920302" y="4459069"/>
              <a:ext cx="1404298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US" dirty="0" smtClean="0"/>
                <a:t>Latent Variables?:</a:t>
              </a:r>
              <a:endParaRPr lang="en-US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1" u="sng" dirty="0" smtClean="0"/>
                <a:t>Observed</a:t>
              </a:r>
              <a:endParaRPr lang="en-US" b="1" u="sng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 smtClean="0"/>
                <a:t>Latent</a:t>
              </a:r>
              <a:endParaRPr lang="en-US" dirty="0"/>
            </a:p>
          </p:txBody>
        </p:sp>
        <p:cxnSp>
          <p:nvCxnSpPr>
            <p:cNvPr id="38" name="Straight Arrow Connector 28"/>
            <p:cNvCxnSpPr>
              <a:endCxn id="37" idx="1"/>
            </p:cNvCxnSpPr>
            <p:nvPr/>
          </p:nvCxnSpPr>
          <p:spPr bwMode="auto">
            <a:xfrm rot="16200000" flipH="1">
              <a:off x="3332035" y="3193968"/>
              <a:ext cx="2904434" cy="272100"/>
            </a:xfrm>
            <a:prstGeom prst="bentConnector2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1" name="Straight Arrow Connector 28"/>
          <p:cNvCxnSpPr>
            <a:endCxn id="20" idx="1"/>
          </p:cNvCxnSpPr>
          <p:nvPr/>
        </p:nvCxnSpPr>
        <p:spPr bwMode="auto">
          <a:xfrm rot="16200000" flipH="1">
            <a:off x="6621291" y="1865489"/>
            <a:ext cx="759169" cy="247650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28"/>
          <p:cNvCxnSpPr>
            <a:endCxn id="21" idx="1"/>
          </p:cNvCxnSpPr>
          <p:nvPr/>
        </p:nvCxnSpPr>
        <p:spPr bwMode="auto">
          <a:xfrm rot="16200000" flipH="1">
            <a:off x="6061394" y="2661186"/>
            <a:ext cx="1878963" cy="247649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28"/>
          <p:cNvCxnSpPr>
            <a:endCxn id="22" idx="1"/>
          </p:cNvCxnSpPr>
          <p:nvPr/>
        </p:nvCxnSpPr>
        <p:spPr bwMode="auto">
          <a:xfrm rot="16200000" flipH="1">
            <a:off x="5658192" y="3163327"/>
            <a:ext cx="2685366" cy="247650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Arrow Connector 28"/>
          <p:cNvCxnSpPr>
            <a:endCxn id="23" idx="1"/>
          </p:cNvCxnSpPr>
          <p:nvPr/>
        </p:nvCxnSpPr>
        <p:spPr bwMode="auto">
          <a:xfrm rot="16200000" flipH="1">
            <a:off x="5197692" y="3608639"/>
            <a:ext cx="3606368" cy="247648"/>
          </a:xfrm>
          <a:prstGeom prst="bentConnector2">
            <a:avLst/>
          </a:prstGeom>
          <a:noFill/>
          <a:ln w="22225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="" xmlns:p14="http://schemas.microsoft.com/office/powerpoint/2010/main" val="25139158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2614"/>
    </mc:Choice>
    <mc:Fallback>
      <p:transition spd="slow" advTm="1261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Flickr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User A uploads an image to Flickr</a:t>
            </a:r>
          </a:p>
          <a:p>
            <a:r>
              <a:rPr lang="en-US" dirty="0" smtClean="0"/>
              <a:t>User A provides a </a:t>
            </a:r>
            <a:r>
              <a:rPr lang="en-US" u="sng" dirty="0" smtClean="0"/>
              <a:t>title</a:t>
            </a:r>
            <a:r>
              <a:rPr lang="en-US" dirty="0" smtClean="0"/>
              <a:t> for the image</a:t>
            </a:r>
          </a:p>
          <a:p>
            <a:r>
              <a:rPr lang="en-US" dirty="0" smtClean="0"/>
              <a:t>User A (or other users) can add </a:t>
            </a:r>
            <a:r>
              <a:rPr lang="en-US" u="sng" dirty="0" smtClean="0"/>
              <a:t>free-form text tags</a:t>
            </a:r>
            <a:r>
              <a:rPr lang="en-US" dirty="0" smtClean="0"/>
              <a:t> to the image</a:t>
            </a:r>
          </a:p>
          <a:p>
            <a:r>
              <a:rPr lang="en-US" dirty="0" smtClean="0"/>
              <a:t>User A can define an </a:t>
            </a:r>
            <a:r>
              <a:rPr lang="en-US" u="sng" dirty="0" smtClean="0"/>
              <a:t>Album</a:t>
            </a:r>
            <a:r>
              <a:rPr lang="en-US" dirty="0" smtClean="0"/>
              <a:t> and include the image in the album</a:t>
            </a:r>
          </a:p>
          <a:p>
            <a:r>
              <a:rPr lang="en-US" dirty="0" smtClean="0"/>
              <a:t>Other users can create one or more </a:t>
            </a:r>
            <a:r>
              <a:rPr lang="en-US" u="sng" dirty="0" smtClean="0"/>
              <a:t>Galleries</a:t>
            </a:r>
            <a:r>
              <a:rPr lang="en-US" dirty="0" smtClean="0"/>
              <a:t> and include the image in it</a:t>
            </a:r>
          </a:p>
          <a:p>
            <a:r>
              <a:rPr lang="en-US" dirty="0" smtClean="0"/>
              <a:t>Our data set will also include </a:t>
            </a:r>
            <a:r>
              <a:rPr lang="en-US" u="sng" dirty="0" smtClean="0"/>
              <a:t>labels</a:t>
            </a:r>
            <a:r>
              <a:rPr lang="en-US" dirty="0" smtClean="0"/>
              <a:t> assigned to each image. These are drawn from a fixed set of labels.</a:t>
            </a:r>
          </a:p>
          <a:p>
            <a:pPr lvl="1"/>
            <a:r>
              <a:rPr lang="en-US" dirty="0" smtClean="0"/>
              <a:t>The labels are assigned outside the </a:t>
            </a:r>
            <a:r>
              <a:rPr lang="en-US" dirty="0" err="1" smtClean="0"/>
              <a:t>Flickr</a:t>
            </a:r>
            <a:r>
              <a:rPr lang="en-US" dirty="0" smtClean="0"/>
              <a:t> ecosystem</a:t>
            </a:r>
          </a:p>
          <a:p>
            <a:r>
              <a:rPr lang="en-US" dirty="0" smtClean="0"/>
              <a:t>Goal: Predict the labels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77649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" y="2819400"/>
            <a:ext cx="5029200" cy="609600"/>
          </a:xfrm>
          <a:prstGeom prst="rect">
            <a:avLst/>
          </a:prstGeom>
          <a:solidFill>
            <a:srgbClr val="C0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876800"/>
            <a:ext cx="5029200" cy="609600"/>
          </a:xfrm>
          <a:prstGeom prst="rect">
            <a:avLst/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6189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 descr="sea.group-onl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Model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447800" y="2362200"/>
                <a:ext cx="6096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362200"/>
                <a:ext cx="609600" cy="838200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048000" y="2362200"/>
                <a:ext cx="6096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362200"/>
                <a:ext cx="609600" cy="83820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588476" y="2362200"/>
                <a:ext cx="6096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476" y="2362200"/>
                <a:ext cx="609600" cy="83820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096000" y="2362200"/>
                <a:ext cx="609600" cy="838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62200"/>
                <a:ext cx="609600" cy="838200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Oval 8"/>
              <p:cNvSpPr/>
              <p:nvPr/>
            </p:nvSpPr>
            <p:spPr>
              <a:xfrm>
                <a:off x="1295400" y="1447800"/>
                <a:ext cx="914400" cy="60960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447800"/>
                <a:ext cx="914400" cy="609600"/>
              </a:xfrm>
              <a:prstGeom prst="ellipse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Oval 9"/>
              <p:cNvSpPr/>
              <p:nvPr/>
            </p:nvSpPr>
            <p:spPr>
              <a:xfrm>
                <a:off x="2895600" y="1447800"/>
                <a:ext cx="914400" cy="609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447800"/>
                <a:ext cx="914400" cy="609600"/>
              </a:xfrm>
              <a:prstGeom prst="ellipse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Oval 10"/>
              <p:cNvSpPr/>
              <p:nvPr/>
            </p:nvSpPr>
            <p:spPr>
              <a:xfrm>
                <a:off x="4436076" y="1447800"/>
                <a:ext cx="914400" cy="60960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076" y="1447800"/>
                <a:ext cx="914400" cy="609600"/>
              </a:xfrm>
              <a:prstGeom prst="ellipse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Oval 11"/>
              <p:cNvSpPr/>
              <p:nvPr/>
            </p:nvSpPr>
            <p:spPr>
              <a:xfrm>
                <a:off x="5943600" y="1447800"/>
                <a:ext cx="914400" cy="609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447800"/>
                <a:ext cx="914400" cy="609600"/>
              </a:xfrm>
              <a:prstGeom prst="ellipse">
                <a:avLst/>
              </a:prstGeom>
              <a:blipFill rotWithShape="1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>
            <a:stCxn id="9" idx="4"/>
            <a:endCxn id="5" idx="0"/>
          </p:cNvCxnSpPr>
          <p:nvPr/>
        </p:nvCxnSpPr>
        <p:spPr>
          <a:xfrm>
            <a:off x="1752600" y="20574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4"/>
            <a:endCxn id="6" idx="0"/>
          </p:cNvCxnSpPr>
          <p:nvPr/>
        </p:nvCxnSpPr>
        <p:spPr>
          <a:xfrm>
            <a:off x="3352800" y="20574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4"/>
            <a:endCxn id="7" idx="0"/>
          </p:cNvCxnSpPr>
          <p:nvPr/>
        </p:nvCxnSpPr>
        <p:spPr>
          <a:xfrm>
            <a:off x="4893276" y="20574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4"/>
            <a:endCxn id="8" idx="0"/>
          </p:cNvCxnSpPr>
          <p:nvPr/>
        </p:nvCxnSpPr>
        <p:spPr>
          <a:xfrm>
            <a:off x="6400800" y="20574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838200" y="3276600"/>
                <a:ext cx="5334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76600"/>
                <a:ext cx="533400" cy="457200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2438400" y="3276600"/>
                <a:ext cx="5334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276600"/>
                <a:ext cx="533400" cy="457200"/>
              </a:xfrm>
              <a:prstGeom prst="rect">
                <a:avLst/>
              </a:prstGeom>
              <a:blipFill rotWithShape="1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3962400" y="3276600"/>
                <a:ext cx="5334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276600"/>
                <a:ext cx="533400" cy="457200"/>
              </a:xfrm>
              <a:prstGeom prst="rect">
                <a:avLst/>
              </a:prstGeom>
              <a:blipFill rotWithShape="1">
                <a:blip r:embed="rId1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5486400" y="3276600"/>
                <a:ext cx="533400" cy="457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276600"/>
                <a:ext cx="533400" cy="457200"/>
              </a:xfrm>
              <a:prstGeom prst="rect">
                <a:avLst/>
              </a:prstGeom>
              <a:blipFill rotWithShape="1"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>
            <a:stCxn id="5" idx="1"/>
            <a:endCxn id="25" idx="0"/>
          </p:cNvCxnSpPr>
          <p:nvPr/>
        </p:nvCxnSpPr>
        <p:spPr>
          <a:xfrm flipH="1">
            <a:off x="1104900" y="2781300"/>
            <a:ext cx="3429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1"/>
            <a:endCxn id="26" idx="0"/>
          </p:cNvCxnSpPr>
          <p:nvPr/>
        </p:nvCxnSpPr>
        <p:spPr>
          <a:xfrm flipH="1">
            <a:off x="2705100" y="2781300"/>
            <a:ext cx="3429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1"/>
            <a:endCxn id="27" idx="0"/>
          </p:cNvCxnSpPr>
          <p:nvPr/>
        </p:nvCxnSpPr>
        <p:spPr>
          <a:xfrm flipH="1">
            <a:off x="4229100" y="2781300"/>
            <a:ext cx="359376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1"/>
            <a:endCxn id="28" idx="0"/>
          </p:cNvCxnSpPr>
          <p:nvPr/>
        </p:nvCxnSpPr>
        <p:spPr>
          <a:xfrm flipH="1">
            <a:off x="5753100" y="2781300"/>
            <a:ext cx="342900" cy="495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924800" y="2514600"/>
            <a:ext cx="84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963111" y="15240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764820" y="3418703"/>
            <a:ext cx="1169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Meta Data</a:t>
            </a:r>
          </a:p>
          <a:p>
            <a:pPr algn="ctr"/>
            <a:r>
              <a:rPr lang="en-US" dirty="0" smtClean="0"/>
              <a:t>Title</a:t>
            </a:r>
          </a:p>
          <a:p>
            <a:pPr algn="ctr"/>
            <a:r>
              <a:rPr lang="en-US" dirty="0" smtClean="0"/>
              <a:t>User Tags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963800" y="4812268"/>
            <a:ext cx="1955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Groupings</a:t>
            </a:r>
          </a:p>
          <a:p>
            <a:pPr algn="ctr"/>
            <a:r>
              <a:rPr lang="en-US" dirty="0" smtClean="0"/>
              <a:t>(Albums, Galleries)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2667000" y="495300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953000"/>
                <a:ext cx="457200" cy="381000"/>
              </a:xfrm>
              <a:prstGeom prst="rect">
                <a:avLst/>
              </a:prstGeom>
              <a:blipFill rotWithShape="1"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50" name="Rectangle 49"/>
              <p:cNvSpPr/>
              <p:nvPr/>
            </p:nvSpPr>
            <p:spPr>
              <a:xfrm>
                <a:off x="5029200" y="4953000"/>
                <a:ext cx="457200" cy="381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953000"/>
                <a:ext cx="457200" cy="381000"/>
              </a:xfrm>
              <a:prstGeom prst="rect">
                <a:avLst/>
              </a:prstGeom>
              <a:blipFill rotWithShape="1">
                <a:blip r:embed="rId1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>
            <a:stCxn id="5" idx="2"/>
            <a:endCxn id="49" idx="0"/>
          </p:cNvCxnSpPr>
          <p:nvPr/>
        </p:nvCxnSpPr>
        <p:spPr>
          <a:xfrm>
            <a:off x="1752600" y="3200400"/>
            <a:ext cx="1143000" cy="175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6" idx="2"/>
            <a:endCxn id="49" idx="0"/>
          </p:cNvCxnSpPr>
          <p:nvPr/>
        </p:nvCxnSpPr>
        <p:spPr>
          <a:xfrm flipH="1">
            <a:off x="2895600" y="3200400"/>
            <a:ext cx="457200" cy="175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" idx="2"/>
            <a:endCxn id="50" idx="1"/>
          </p:cNvCxnSpPr>
          <p:nvPr/>
        </p:nvCxnSpPr>
        <p:spPr>
          <a:xfrm>
            <a:off x="3352800" y="3200400"/>
            <a:ext cx="1676400" cy="1943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50" idx="3"/>
          </p:cNvCxnSpPr>
          <p:nvPr/>
        </p:nvCxnSpPr>
        <p:spPr>
          <a:xfrm flipH="1">
            <a:off x="5486400" y="3200400"/>
            <a:ext cx="914400" cy="1943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85800" y="1371600"/>
            <a:ext cx="1905000" cy="838200"/>
          </a:xfrm>
          <a:prstGeom prst="rect">
            <a:avLst/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5746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Statement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Given: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Images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Meta-data for each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{</m:t>
                        </m:r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marL="857250" lvl="2" indent="0">
                  <a:buNone/>
                </a:pPr>
                <a:r>
                  <a:rPr lang="en-US" dirty="0" smtClean="0"/>
                  <a:t>EXIF: date-time, flash?, focal length, geolocation (rarely)</a:t>
                </a:r>
              </a:p>
              <a:p>
                <a:pPr marL="857250" lvl="2" indent="0">
                  <a:buNone/>
                </a:pPr>
                <a:r>
                  <a:rPr lang="en-US" dirty="0" smtClean="0"/>
                  <a:t>Title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Relational Information</a:t>
                </a:r>
              </a:p>
              <a:p>
                <a:pPr marL="857250" lvl="2" indent="0">
                  <a:buNone/>
                </a:pPr>
                <a:r>
                  <a:rPr lang="en-US" dirty="0" smtClean="0"/>
                  <a:t>User, Tags, Groups, Galleries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Labels for some of the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24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/>
                  <a:t>Find</a:t>
                </a:r>
                <a:r>
                  <a:rPr lang="en-US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Labels for all of the remaining images</a:t>
                </a:r>
                <a:endParaRPr lang="en-US" dirty="0"/>
              </a:p>
              <a:p>
                <a:pPr marL="514350" indent="-457200"/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185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4902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Encoding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Image features: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Bag of words (based on SIFT or </a:t>
                </a:r>
                <a:r>
                  <a:rPr lang="en-US" dirty="0" err="1" smtClean="0"/>
                  <a:t>HoG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Color or edge histograms</a:t>
                </a:r>
              </a:p>
              <a:p>
                <a:r>
                  <a:rPr lang="en-US" dirty="0" smtClean="0"/>
                  <a:t>Classifier outputs: </a:t>
                </a:r>
              </a:p>
              <a:p>
                <a:pPr lvl="1"/>
                <a:r>
                  <a:rPr lang="en-US" dirty="0" smtClean="0"/>
                  <a:t>24-element vector giving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ℓ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630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3657600"/>
            <a:ext cx="8382000" cy="762000"/>
          </a:xfrm>
          <a:prstGeom prst="rect">
            <a:avLst/>
          </a:prstGeom>
          <a:solidFill>
            <a:srgbClr val="C0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5119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Model: </a:t>
            </a:r>
            <a:br>
              <a:rPr lang="en-US" dirty="0" smtClean="0"/>
            </a:br>
            <a:r>
              <a:rPr lang="en-US" dirty="0" smtClean="0"/>
              <a:t>Conditional Random Field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ℓ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latin typeface="Cambria Math"/>
                        </a:rPr>
                        <m:t>|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𝑀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sz="2600" dirty="0" smtClean="0"/>
                  <a:t> is the label for this CRF (we learn a separate CRF for each label)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𝐿</m:t>
                    </m:r>
                    <m:r>
                      <a:rPr lang="en-US" sz="2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600" dirty="0" smtClean="0"/>
                  <a:t> is a binary vector whose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600" dirty="0" err="1" smtClean="0"/>
                  <a:t>th</a:t>
                </a:r>
                <a:r>
                  <a:rPr lang="en-US" sz="2600" dirty="0" smtClean="0"/>
                  <a:t> bit indicates whether image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2600" dirty="0" smtClean="0"/>
                  <a:t> has label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ℓ</m:t>
                    </m:r>
                  </m:oMath>
                </a14:m>
                <a:endParaRPr lang="en-US" sz="26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𝑥</m:t>
                    </m:r>
                    <m:r>
                      <a:rPr lang="en-US" sz="2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600" dirty="0" smtClean="0"/>
                  <a:t> image features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600" b="0" i="1" dirty="0" smtClean="0">
                            <a:latin typeface="Cambria Math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ℓ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</a:rPr>
                              <m:t>ℓ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</a:rPr>
                              <m:t>24</m:t>
                            </m:r>
                          </m:sub>
                        </m:sSub>
                      </m:e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 smtClean="0"/>
                  <a:t>MAP (independent) </a:t>
                </a:r>
                <a:r>
                  <a:rPr lang="en-US" sz="2600" dirty="0" smtClean="0"/>
                  <a:t>classifier outputs</a:t>
                </a:r>
                <a:endParaRPr lang="en-US" sz="26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𝑀</m:t>
                    </m:r>
                    <m:r>
                      <a:rPr lang="en-US" sz="2600" b="0" i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600" dirty="0" smtClean="0"/>
                  <a:t> binary indicator vector with one element for each word, group (Album, Gallery), and tag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1704" r="-889" b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08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Per-Label CRF</a:t>
            </a:r>
            <a:endParaRPr 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600200"/>
                <a:ext cx="86868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ℓ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𝑀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  <m:r>
                                        <a:rPr lang="en-US" sz="2000" b="1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∈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𝒩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  <m:r>
                                            <a:rPr lang="en-US" sz="2000" b="1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where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 smtClean="0"/>
                  <a:t> index the </a:t>
                </a:r>
                <a:r>
                  <a:rPr lang="en-US" sz="2400" dirty="0" smtClean="0"/>
                  <a:t>images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is 1 if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 has label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sz="2400" dirty="0" smtClean="0"/>
                  <a:t> and 0 otherwise</a:t>
                </a:r>
                <a:endParaRPr lang="en-US" sz="24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𝒩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𝑛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are images that are “neighbors” connected through a metadata relationship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are unary potentials relating the inputs to the label for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sz="2400" dirty="0" smtClean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are binary potentials relating the labels on two images connected through a metadata relationship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𝑍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𝑓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𝑀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normalizes the conditional probability distribution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600200"/>
                <a:ext cx="8686800" cy="4525963"/>
              </a:xfrm>
              <a:blipFill rotWithShape="1">
                <a:blip r:embed="rId2" cstate="print"/>
                <a:stretch>
                  <a:fillRect l="-1263" r="-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399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Parameterized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 cstate="print"/>
                <a:stretch>
                  <a:fillRect b="-7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b="0" i="1" dirty="0" smtClean="0">
                    <a:latin typeface="Cambria Math"/>
                  </a:rPr>
                  <a:t> </a:t>
                </a:r>
                <a:r>
                  <a:rPr lang="en-US" dirty="0"/>
                  <a:t>are the learned parameters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a feature vector that can include</a:t>
                </a:r>
              </a:p>
              <a:p>
                <a:pPr lvl="2" indent="-342900"/>
                <a:r>
                  <a:rPr lang="en-US" dirty="0" smtClean="0"/>
                  <a:t>a bias term (the constant 1)</a:t>
                </a:r>
              </a:p>
              <a:p>
                <a:pPr lvl="2" indent="-342900"/>
                <a:r>
                  <a:rPr lang="en-US" dirty="0" smtClean="0"/>
                  <a:t>the vector of classifier outputs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 smtClean="0"/>
              </a:p>
              <a:p>
                <a:pPr lvl="2" indent="-342900"/>
                <a:r>
                  <a:rPr lang="en-US" dirty="0" smtClean="0"/>
                  <a:t>the features of the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 indent="-342900"/>
                <a:r>
                  <a:rPr lang="en-US" dirty="0" smtClean="0"/>
                  <a:t>indicator features for the metadata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400050" lvl="1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71729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Parameterizing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 cstate="print"/>
                <a:stretch>
                  <a:fillRect b="-7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600" dirty="0" smtClean="0"/>
                  <a:t>This defines a potential that is zero if either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600" dirty="0" smtClean="0"/>
                  <a:t> is zero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600" dirty="0" smtClean="0"/>
                  <a:t> is the learned parameter vector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600" b="0" i="1" smtClean="0">
                            <a:latin typeface="Cambria Math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 is a feature vector that quantifies the similarity between images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600" dirty="0" smtClean="0"/>
                  <a:t> it could include things such as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sz="2300" dirty="0" smtClean="0"/>
                  <a:t> the concatenated features of the two images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/>
                  <a:t> some measure of the distance between the two images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300" dirty="0" smtClean="0"/>
                  <a:t> some measure of the differences between the metadata (perhaps computed separately for various components)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/>
                      </a:rPr>
                      <m:t>|</m:t>
                    </m:r>
                    <m:r>
                      <a:rPr lang="en-US" sz="23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/>
                      </a:rPr>
                      <m:t>−</m:t>
                    </m:r>
                    <m:r>
                      <a:rPr lang="en-US" sz="23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sz="2300" dirty="0" smtClean="0"/>
                  <a:t> the L1 distance between the classifier probability vectors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300" dirty="0" smtClean="0"/>
                  <a:t>etc.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 cstate="print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4108-064F-4050-AAE5-C40EA46DD43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Distribution Unlimited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821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599</Words>
  <Application>Microsoft Office PowerPoint</Application>
  <PresentationFormat>On-screen Show (4:3)</PresentationFormat>
  <Paragraphs>186</Paragraphs>
  <Slides>24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Challenge Problem 6: Image Labeling on Flickr </vt:lpstr>
      <vt:lpstr>Introduction to Flickr</vt:lpstr>
      <vt:lpstr>Graphical Model View</vt:lpstr>
      <vt:lpstr>Formal Statement</vt:lpstr>
      <vt:lpstr>Image Encoding</vt:lpstr>
      <vt:lpstr>Baseline Model:  Conditional Random Field</vt:lpstr>
      <vt:lpstr>Per-Label CRF</vt:lpstr>
      <vt:lpstr> </vt:lpstr>
      <vt:lpstr> </vt:lpstr>
      <vt:lpstr>Model Fitting</vt:lpstr>
      <vt:lpstr>Data: Subsets of MIRFLICKR</vt:lpstr>
      <vt:lpstr>Label Distribution</vt:lpstr>
      <vt:lpstr>Label Co-occurrence Matrix</vt:lpstr>
      <vt:lpstr>Train/Test Split</vt:lpstr>
      <vt:lpstr>Metrics</vt:lpstr>
      <vt:lpstr>Metrics (2)</vt:lpstr>
      <vt:lpstr>Challenge Problem Dimensions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Problem 5: Latent Probabilistic Context-Free Grammars</dc:title>
  <dc:creator>Tom Dietterich</dc:creator>
  <cp:keywords>grant\darpa\ppaml</cp:keywords>
  <cp:lastModifiedBy>Roddy Collins</cp:lastModifiedBy>
  <cp:revision>58</cp:revision>
  <dcterms:created xsi:type="dcterms:W3CDTF">2015-01-07T05:28:21Z</dcterms:created>
  <dcterms:modified xsi:type="dcterms:W3CDTF">2015-07-10T02:48:42Z</dcterms:modified>
</cp:coreProperties>
</file>